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0" d="100"/>
          <a:sy n="60" d="100"/>
        </p:scale>
        <p:origin x="72" y="4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901cac31e46103c3b209a85#tid=690876e07025800008f0b684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063240" y="5230368"/>
            <a:ext cx="6080760" cy="64922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高中英语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285cd899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攻略识别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d82b519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攻略解读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eabcc572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攻略应用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7.png"/><Relationship Id="rId1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b60c85510.fixed?pid=aa5058299&amp;color=165,74,151&amp;bbb=1"/>
          <p:cNvSpPr/>
          <p:nvPr/>
        </p:nvSpPr>
        <p:spPr>
          <a:xfrm>
            <a:off x="2386584" y="1408176"/>
            <a:ext cx="7223760" cy="93268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A54A9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语篇攻略18</a:t>
            </a:r>
            <a:endParaRPr lang="en-US" altLang="zh-CN" sz="5400" dirty="0"/>
          </a:p>
        </p:txBody>
      </p:sp>
      <p:sp>
        <p:nvSpPr>
          <p:cNvPr id="3" name="C_2_BD#b60c85510.fixed?pid=aa5058299&amp;color=255,255,255&amp;bbb=1"/>
          <p:cNvSpPr/>
          <p:nvPr/>
        </p:nvSpPr>
        <p:spPr>
          <a:xfrm>
            <a:off x="2386584" y="2807208"/>
            <a:ext cx="7223760" cy="143560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5400"/>
              </a:lnSpc>
            </a:pPr>
            <a:r>
              <a:rPr lang="en-US" altLang="zh-CN" sz="4400" b="1" i="0" spc="-5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完形填空之巧解题：转折关系</a:t>
            </a:r>
            <a:endParaRPr lang="en-US" altLang="zh-CN" sz="4400" spc="-5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37e173e3a?pid=285cd8993&amp;color=0,0,0&amp;bt=1&amp;bbb=1&amp;hb=1"/>
          <p:cNvSpPr/>
          <p:nvPr/>
        </p:nvSpPr>
        <p:spPr>
          <a:xfrm>
            <a:off x="832104" y="1078992"/>
            <a:ext cx="10533888" cy="16116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转折关系指上下文语义存在相反或相对的逻辑，即后文内容与前文形成对比、对立或转折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，可能是观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点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、态度、行为、状态等的反转。例如：前文说“他看起来很冷漠”，转折后可能说“但他内心很善良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”。转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折关系的核心逻辑就是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：前后语义“反着来”。表转折关系的词（组）后的内容往往是作者强调的重点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，设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空处常与后文重点相关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dfe277369?pid=d82b51924&amp;color=0,0,0&amp;bt=1&amp;bbb=1"/>
          <p:cNvSpPr/>
          <p:nvPr/>
        </p:nvSpPr>
        <p:spPr>
          <a:xfrm>
            <a:off x="832104" y="1075944"/>
            <a:ext cx="10533888" cy="3352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2800"/>
              </a:lnSpc>
            </a:pPr>
            <a:r>
              <a:rPr lang="en-US" altLang="zh-CN" sz="2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</a:t>
            </a:r>
            <a:r>
              <a:rPr lang="en-US" altLang="zh-CN" sz="22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标记表转折关系的词（组）</a:t>
            </a:r>
            <a:endParaRPr lang="en-US" altLang="zh-CN" sz="2200" dirty="0"/>
          </a:p>
        </p:txBody>
      </p:sp>
      <p:sp>
        <p:nvSpPr>
          <p:cNvPr id="3" name="P_5_BD#6bc22c510?pid=dfe277369&amp;color=0,0,0&amp;bbb=1&amp;hb=1"/>
          <p:cNvSpPr/>
          <p:nvPr/>
        </p:nvSpPr>
        <p:spPr>
          <a:xfrm>
            <a:off x="832104" y="1422400"/>
            <a:ext cx="10533888" cy="11925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首先，快速浏览全文，识别文中表转折关系的词（组），并进行标记。表转折关系的词（组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）有助于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识别出文章中的对比或对立部分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，进而促进对文章结构和作者意图的深入理解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。以下为常见的表转折关系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的词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（组），可供学习积累。</a:t>
            </a:r>
            <a:endParaRPr lang="en-US" altLang="zh-CN" dirty="0"/>
          </a:p>
        </p:txBody>
      </p:sp>
      <p:graphicFrame>
        <p:nvGraphicFramePr>
          <p:cNvPr id="5" name="P_5_BD#6bc22c510?colgroup=5,27,3,17&amp;pid=dfe277369&amp;color=0,0,0&amp;bbb=1"/>
          <p:cNvGraphicFramePr>
            <a:graphicFrameLocks noGrp="1"/>
          </p:cNvGraphicFramePr>
          <p:nvPr/>
        </p:nvGraphicFramePr>
        <p:xfrm>
          <a:off x="832104" y="2743200"/>
          <a:ext cx="10524744" cy="1269748"/>
        </p:xfrm>
        <a:graphic>
          <a:graphicData uri="http://schemas.openxmlformats.org/drawingml/2006/table">
            <a:tbl>
              <a:tblPr/>
              <a:tblGrid>
                <a:gridCol w="1188720"/>
                <a:gridCol w="5166360"/>
                <a:gridCol w="786384"/>
                <a:gridCol w="3383280"/>
              </a:tblGrid>
              <a:tr h="317437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虽然</a:t>
                      </a:r>
                      <a:r>
                        <a:rPr lang="en-US" altLang="zh-CN" sz="1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尽管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though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although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despite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spite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notwithstanding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相反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contrary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instead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conversely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437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然而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however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nonetheless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nevertheless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实际上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fact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actually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matter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fact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437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但是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but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yet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while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whereas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437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即使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even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if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even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though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00"/>
                        </a:lnSpc>
                      </a:pP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00"/>
                        </a:lnSpc>
                      </a:pP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772973e08?pid=d82b51924&amp;color=0,0,0&amp;bt=1&amp;bbb=1"/>
          <p:cNvSpPr/>
          <p:nvPr/>
        </p:nvSpPr>
        <p:spPr>
          <a:xfrm>
            <a:off x="832104" y="1075944"/>
            <a:ext cx="10533888" cy="3352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2800"/>
              </a:lnSpc>
            </a:pPr>
            <a:r>
              <a:rPr lang="en-US" altLang="zh-CN" sz="2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</a:t>
            </a:r>
            <a:r>
              <a:rPr lang="en-US" altLang="zh-CN" sz="22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利用转折关系解题</a:t>
            </a:r>
            <a:endParaRPr lang="en-US" altLang="zh-CN" sz="2200" dirty="0"/>
          </a:p>
        </p:txBody>
      </p:sp>
      <p:pic>
        <p:nvPicPr>
          <p:cNvPr id="3" name="P_5_BD#fe3bfa5d6?pid=772973e08&amp;color=0,0,0&amp;tib=255,255,255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35024" y="1549400"/>
            <a:ext cx="9528048" cy="2532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_1#1538816da?vop=1&amp;pid=eabcc572c&amp;color=0,0,0&amp;bt=1&amp;bbb=1&amp;hb=1"/>
          <p:cNvSpPr/>
          <p:nvPr/>
        </p:nvSpPr>
        <p:spPr>
          <a:xfrm>
            <a:off x="832104" y="1080000"/>
            <a:ext cx="10533888" cy="11893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[</a:t>
            </a:r>
            <a:r>
              <a:rPr lang="zh-CN" altLang="en-US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全国新高考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Ⅱ2022]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husband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two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years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traveling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world,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stopping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everywhere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Paris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Singapore.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might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sound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like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long,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expensive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couple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unusual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make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travel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endParaRPr lang="en-US" altLang="zh-CN" dirty="0"/>
          </a:p>
        </p:txBody>
      </p:sp>
      <p:sp>
        <p:nvSpPr>
          <p:cNvPr id="3" name="QC_5_BD.2_1#7f5a32277.choices?vop=1&amp;pid=1538816da&amp;color=0,0,0&amp;bbb=1"/>
          <p:cNvSpPr/>
          <p:nvPr/>
        </p:nvSpPr>
        <p:spPr>
          <a:xfrm>
            <a:off x="832104" y="2319329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200"/>
              </a:lnSpc>
              <a:tabLst>
                <a:tab pos="2693670" algn="l"/>
                <a:tab pos="5374640" algn="l"/>
                <a:tab pos="8055610" algn="l"/>
              </a:tabLst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game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service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vacation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procedure</a:t>
            </a:r>
            <a:endParaRPr lang="en-US" altLang="zh-CN" sz="1800" dirty="0"/>
          </a:p>
        </p:txBody>
      </p:sp>
      <p:sp>
        <p:nvSpPr>
          <p:cNvPr id="4" name="QC_5_AN.3_1#7f5a32277.bracket?vop=1&amp;pid=1538816da&amp;color=0,0,0&amp;vpa=1"/>
          <p:cNvSpPr/>
          <p:nvPr/>
        </p:nvSpPr>
        <p:spPr>
          <a:xfrm>
            <a:off x="1244060" y="2315519"/>
            <a:ext cx="3317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4_1#3dc1499f8.choices?vop=1&amp;pid=1538816da&amp;color=0,0,0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200"/>
              </a:lnSpc>
              <a:tabLst>
                <a:tab pos="2693670" algn="l"/>
                <a:tab pos="5374640" algn="l"/>
                <a:tab pos="8055610" algn="l"/>
              </a:tabLst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safe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busy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helpful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affordable</a:t>
            </a:r>
            <a:endParaRPr lang="en-US" altLang="zh-CN" sz="1800" dirty="0"/>
          </a:p>
        </p:txBody>
      </p:sp>
      <p:sp>
        <p:nvSpPr>
          <p:cNvPr id="3" name="QC_5_AN.5_1#3dc1499f8.bracket?vop=1&amp;pid=1538816da&amp;color=0,0,0&amp;vpa=2"/>
          <p:cNvSpPr/>
          <p:nvPr/>
        </p:nvSpPr>
        <p:spPr>
          <a:xfrm>
            <a:off x="1244060" y="1075182"/>
            <a:ext cx="3317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D</a:t>
            </a:r>
            <a:endParaRPr lang="en-US" altLang="zh-CN" dirty="0"/>
          </a:p>
        </p:txBody>
      </p:sp>
      <p:sp>
        <p:nvSpPr>
          <p:cNvPr id="4" name="QC_5_AS.6_1#3dc1499f8?vop=1&amp;pid=1538816da&amp;color=0,0,0&amp;bbb=1&amp;hb=1"/>
          <p:cNvSpPr/>
          <p:nvPr/>
        </p:nvSpPr>
        <p:spPr>
          <a:xfrm>
            <a:off x="832104" y="1490980"/>
            <a:ext cx="10533888" cy="11893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定位标志词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but，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确定前后语义对立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前文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might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sound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like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long,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expensive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____”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说明了旅行可能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听起来昂贵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转折后为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couple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unusual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travel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____，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由此可推导出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他们有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独特的方式让旅行负担得起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与前文的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expensive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呼应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故选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项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4_BD#3a7a9a622?htil=1&amp;pid=eabcc572c&amp;color=0,0,0&amp;tib=255,255,255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56816" y="1080000"/>
            <a:ext cx="1197864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3" name="P_4_BD#3a7a9a622?htil=1&amp;pid=eabcc572c&amp;color=0,0,0&amp;tib=255,255,255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70832" y="1134864"/>
            <a:ext cx="6894576" cy="1088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P_4_BD#3a7a9a622?pid=eabcc572c&amp;color=0,0,0&amp;bbb=1"/>
          <p:cNvSpPr/>
          <p:nvPr/>
        </p:nvSpPr>
        <p:spPr>
          <a:xfrm>
            <a:off x="832104" y="2356604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句意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她和她丈夫在过去两年里环游了世界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在从巴黎到新加坡的各个地方都停留过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1078</Words>
  <Application>WPS 演示</Application>
  <PresentationFormat>宽屏</PresentationFormat>
  <Paragraphs>63</Paragraphs>
  <Slides>8</Slides>
  <Notes>8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23" baseType="lpstr">
      <vt:lpstr>Arial</vt:lpstr>
      <vt:lpstr>宋体</vt:lpstr>
      <vt:lpstr>Wingdings</vt:lpstr>
      <vt:lpstr>黑体</vt:lpstr>
      <vt:lpstr>黑体</vt:lpstr>
      <vt:lpstr>微软雅黑</vt:lpstr>
      <vt:lpstr>微软雅黑</vt:lpstr>
      <vt:lpstr>宋体</vt:lpstr>
      <vt:lpstr>Times New Roman</vt:lpstr>
      <vt:lpstr>Times New Roman</vt:lpstr>
      <vt:lpstr>楷体</vt:lpstr>
      <vt:lpstr>Calibri</vt:lpstr>
      <vt:lpstr>Arial Unicode MS</vt:lpstr>
      <vt:lpstr>等线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。</cp:lastModifiedBy>
  <cp:revision>3</cp:revision>
  <dcterms:created xsi:type="dcterms:W3CDTF">2025-11-03T09:44:00Z</dcterms:created>
  <dcterms:modified xsi:type="dcterms:W3CDTF">2025-11-05T09:24:37Z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D03872E13ADF4CDF9A5CF76AB46C7368_12</vt:lpwstr>
  </property>
  <property fmtid="{D5CDD505-2E9C-101B-9397-08002B2CF9AE}" pid="3" name="KSOProductBuildVer">
    <vt:lpwstr>2052-12.1.0.22529</vt:lpwstr>
  </property>
</Properties>
</file>